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35"/>
  </p:notesMasterIdLst>
  <p:sldIdLst>
    <p:sldId id="2533" r:id="rId2"/>
    <p:sldId id="2575" r:id="rId3"/>
    <p:sldId id="2609" r:id="rId4"/>
    <p:sldId id="2577" r:id="rId5"/>
    <p:sldId id="2580" r:id="rId6"/>
    <p:sldId id="2599" r:id="rId7"/>
    <p:sldId id="2600" r:id="rId8"/>
    <p:sldId id="2583" r:id="rId9"/>
    <p:sldId id="2602" r:id="rId10"/>
    <p:sldId id="2584" r:id="rId11"/>
    <p:sldId id="2591" r:id="rId12"/>
    <p:sldId id="2604" r:id="rId13"/>
    <p:sldId id="2610" r:id="rId14"/>
    <p:sldId id="2590" r:id="rId15"/>
    <p:sldId id="2603" r:id="rId16"/>
    <p:sldId id="2611" r:id="rId17"/>
    <p:sldId id="2605" r:id="rId18"/>
    <p:sldId id="2594" r:id="rId19"/>
    <p:sldId id="2606" r:id="rId20"/>
    <p:sldId id="2607" r:id="rId21"/>
    <p:sldId id="2608" r:id="rId22"/>
    <p:sldId id="2596" r:id="rId23"/>
    <p:sldId id="2612" r:id="rId24"/>
    <p:sldId id="2581" r:id="rId25"/>
    <p:sldId id="2523" r:id="rId26"/>
    <p:sldId id="2543" r:id="rId27"/>
    <p:sldId id="2444" r:id="rId28"/>
    <p:sldId id="2538" r:id="rId29"/>
    <p:sldId id="2544" r:id="rId30"/>
    <p:sldId id="2569" r:id="rId31"/>
    <p:sldId id="2573" r:id="rId32"/>
    <p:sldId id="2561" r:id="rId33"/>
    <p:sldId id="2562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3" autoAdjust="0"/>
    <p:restoredTop sz="99409" autoAdjust="0"/>
  </p:normalViewPr>
  <p:slideViewPr>
    <p:cSldViewPr snapToGrid="0" snapToObjects="1">
      <p:cViewPr varScale="1">
        <p:scale>
          <a:sx n="54" d="100"/>
          <a:sy n="54" d="100"/>
        </p:scale>
        <p:origin x="264" y="23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680635" y="0"/>
            <a:ext cx="96970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1" r:id="rId4"/>
    <p:sldLayoutId id="2147484056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t="13574" r="19269" b="20030"/>
          <a:stretch/>
        </p:blipFill>
        <p:spPr>
          <a:xfrm>
            <a:off x="150277" y="2697704"/>
            <a:ext cx="14798842" cy="103548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ADA5036-80A1-1147-8D5A-C6F0578A3CF5}"/>
              </a:ext>
            </a:extLst>
          </p:cNvPr>
          <p:cNvSpPr txBox="1"/>
          <p:nvPr/>
        </p:nvSpPr>
        <p:spPr>
          <a:xfrm>
            <a:off x="15099396" y="2073557"/>
            <a:ext cx="912797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fa clic su Accedi all'interno della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Auth0, utilizzato dalla web app, reindirizza l'utente all'Auth0 Authorization Server (all’endpoint /authorize).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alla pagina di inserimento delle credenziali.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si autentica e visualizza una pagina di consenso che elenca le autorizzazioni che Auth0 darà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all'applicazione con un codice di autorizzazione, che è valido per un singolo utilizzo.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 invia questo codice all’Authorization Server (all’endpoint /oauth/token) insieme al Client ID e Client Secret relativi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verifica il codice di autorizzazione, il client ID e il Client Secret.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risponde con un ID Token e un Access Token (ed eventualmente un Refresh Token).</a:t>
            </a:r>
          </a:p>
        </p:txBody>
      </p:sp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34524" y="201435"/>
            <a:ext cx="127086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024996" y="1202859"/>
            <a:ext cx="203276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con l’interazione tra servlet Auth0.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C9A7448F-9F04-084C-89BA-5896B6C88D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12854"/>
          <a:stretch/>
        </p:blipFill>
        <p:spPr>
          <a:xfrm>
            <a:off x="2800164" y="2545656"/>
            <a:ext cx="18777322" cy="10968909"/>
          </a:xfrm>
        </p:spPr>
      </p:pic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8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2605989"/>
            <a:ext cx="23557831" cy="88989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36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implementato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sulle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nostro Sistema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basandoci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sugli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Sistema (ABAC),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attraverso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quale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diritti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accesso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concessi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l’uso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policy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combinano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insieme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risorsa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ecc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.). A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differenza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basato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sui </a:t>
            </a:r>
            <a:r>
              <a:rPr lang="en-US" sz="44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ruoli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(RBAC)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impiega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ruoli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per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definire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privilegi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con ABAC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c’è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la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possiblità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implementare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policy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permettono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valutare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più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diversi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standard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implementano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ABAC </a:t>
            </a:r>
            <a:r>
              <a:rPr lang="en-US" sz="44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ALFA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400" b="1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stato utilizzato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implementato mediante le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librerie fornite dalla SUN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4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 inoltre riscontrato l’importanza dell’integrità dei file XML contenenti le policy e quindi deciso di implementare nel codice un controllo dell’hash, mediante algoritmo SHA-256.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4045571" y="201435"/>
            <a:ext cx="162865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0923266" y="1202859"/>
            <a:ext cx="25311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XACML.</a:t>
            </a:r>
          </a:p>
        </p:txBody>
      </p:sp>
    </p:spTree>
    <p:extLst>
      <p:ext uri="{BB962C8B-B14F-4D97-AF65-F5344CB8AC3E}">
        <p14:creationId xmlns:p14="http://schemas.microsoft.com/office/powerpoint/2010/main" val="3006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7" y="2707788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 policy di autorizzazione sono quelle esposte, in maniera informale,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problem statement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Possiamo quindi dire che nel nostro caso le risorse alle quali restringere l’accesso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liste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gruppi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quindi stati prodotti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due file di policy in formato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PolicyListe e PolicyGruppi, con ciascuno contenente la policy per il tipo di risorsa corrispondente e le relative regole.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 seguito un esempio della regola relativa alla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visualizzazione di una lista da parte di un 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6710565" y="201435"/>
            <a:ext cx="1095652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Risorse da proteggere.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C38F3-9B6B-6349-9F2D-8006AE8C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59"/>
          <a:stretch/>
        </p:blipFill>
        <p:spPr>
          <a:xfrm>
            <a:off x="1471862" y="6139886"/>
            <a:ext cx="21433920" cy="718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6710565" y="201435"/>
            <a:ext cx="1095652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Risorse da proteggere.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2B487F-DF9C-1E4F-B638-7AA55122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5" b="167"/>
          <a:stretch/>
        </p:blipFill>
        <p:spPr>
          <a:xfrm>
            <a:off x="553037" y="2789193"/>
            <a:ext cx="23271576" cy="10349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012CB71-5B58-447F-805F-BA204984FA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CCDF8-B50B-470C-9486-53540454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9" y="2508597"/>
            <a:ext cx="23541407" cy="9419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8DB66F3-1B8D-4AFF-9E5A-4AB0A48E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34" y="10783229"/>
            <a:ext cx="6662500" cy="27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69961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MYSQL.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confidenzialità dei dati scambiati tra il database e la web app, è stata configurata la connessione mediante SSL.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sono self signed e generati mediante il wizard di MYSQL Workbench.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mutua autenticazione.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protezione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database MySQL è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“Data at Rest Encryption”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permette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crittare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Tablespace, file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una 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più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tabella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DB,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attraverso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un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algoritmo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cifratura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AES. Il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concetto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di “</a:t>
            </a:r>
            <a:r>
              <a:rPr lang="it-IT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Data-</a:t>
            </a:r>
            <a:r>
              <a:rPr lang="it-IT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at</a:t>
            </a:r>
            <a:r>
              <a:rPr lang="it-IT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-</a:t>
            </a:r>
            <a:r>
              <a:rPr lang="it-IT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Rest</a:t>
            </a:r>
            <a:r>
              <a:rPr lang="it-IT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</a:t>
            </a:r>
            <a:r>
              <a:rPr lang="it-IT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Encryption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”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concetto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una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crittazione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 due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livelli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l’utilizzo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due tipi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per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tablespace ed una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master. Dove 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per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crittare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tablespace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crittate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attraverso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la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master, 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viene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effettuato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processo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inverso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per la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decrittazione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4204273" y="201435"/>
            <a:ext cx="1596911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sicura con il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832423" y="1202859"/>
            <a:ext cx="47128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4955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</a:t>
            </a: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2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856" b="920"/>
          <a:stretch/>
        </p:blipFill>
        <p:spPr>
          <a:xfrm>
            <a:off x="1384038" y="2338390"/>
            <a:ext cx="21609573" cy="1117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67216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MYSQL.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confidenzialità dei dati scambiati tra il database e la web app, è stata configurata la connessione mediante SSL.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sono self signed e generati mediante il wizard di MYSQL Workbench.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mutua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4562548" y="201435"/>
            <a:ext cx="1525257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Sicurezza nella comunicazione.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8359265" y="1202859"/>
            <a:ext cx="76591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HTTPS (HTTP over SSL).</a:t>
            </a:r>
          </a:p>
        </p:txBody>
      </p:sp>
    </p:spTree>
    <p:extLst>
      <p:ext uri="{BB962C8B-B14F-4D97-AF65-F5344CB8AC3E}">
        <p14:creationId xmlns:p14="http://schemas.microsoft.com/office/powerpoint/2010/main" val="529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81478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il </a:t>
            </a:r>
            <a:r>
              <a:rPr lang="it-IT" sz="3200" i="1" dirty="0"/>
              <a:t>security </a:t>
            </a:r>
            <a:r>
              <a:rPr lang="it-IT" sz="3200" i="1" dirty="0" err="1"/>
              <a:t>assessment</a:t>
            </a:r>
            <a:r>
              <a:rPr lang="it-IT" sz="3200" i="1" dirty="0"/>
              <a:t> </a:t>
            </a:r>
            <a:r>
              <a:rPr lang="it-IT" sz="3200" dirty="0"/>
              <a:t>si è fatto riferimento al catalogo di «security controls» specificato dalla pubblicazione </a:t>
            </a:r>
            <a:r>
              <a:rPr lang="it-IT" sz="3200" b="1" dirty="0"/>
              <a:t>NIST-800-53 (rev4).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Come riportato nel documento stilato, abbiamo constatato di raggiungere il livello indicato nelle categorie: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Access Control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 err="1"/>
              <a:t>Identification</a:t>
            </a:r>
            <a:r>
              <a:rPr lang="it-IT" sz="3600" b="1" dirty="0"/>
              <a:t> and Authentication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System and </a:t>
            </a:r>
            <a:r>
              <a:rPr lang="it-IT" sz="3600" b="1" dirty="0" err="1"/>
              <a:t>Communication</a:t>
            </a:r>
            <a:r>
              <a:rPr lang="it-IT" sz="3600" b="1" dirty="0"/>
              <a:t> </a:t>
            </a:r>
            <a:r>
              <a:rPr lang="it-IT" sz="3600" b="1" dirty="0" err="1"/>
              <a:t>Protection</a:t>
            </a:r>
            <a:r>
              <a:rPr lang="it-IT" sz="3600" b="1" dirty="0"/>
              <a:t>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it-IT" sz="3600" dirty="0"/>
          </a:p>
          <a:p>
            <a:pPr algn="just"/>
            <a:r>
              <a:rPr lang="it-IT" sz="3600" dirty="0"/>
              <a:t>HARDENING: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IA-2(1):</a:t>
            </a:r>
            <a:r>
              <a:rPr lang="it-IT" sz="3200" dirty="0"/>
              <a:t> NETWORK ACCESS TO PRIVILEGED ACCOUNTS </a:t>
            </a:r>
            <a:r>
              <a:rPr lang="it-IT" sz="3200" i="1" dirty="0"/>
              <a:t>(autenticazione a più fattori)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SC-5: </a:t>
            </a:r>
            <a:r>
              <a:rPr lang="it-IT" sz="3200" dirty="0">
                <a:ea typeface="Calibri" panose="020F0502020204030204" pitchFamily="34" charset="0"/>
              </a:rPr>
              <a:t>DENIAL OF SERVICE PROTECTION </a:t>
            </a:r>
            <a:r>
              <a:rPr lang="it-IT" sz="3200" i="1" dirty="0">
                <a:ea typeface="Calibri" panose="020F0502020204030204" pitchFamily="34" charset="0"/>
              </a:rPr>
              <a:t>(meccanismi basati su IP)</a:t>
            </a:r>
          </a:p>
        </p:txBody>
      </p:sp>
    </p:spTree>
    <p:extLst>
      <p:ext uri="{BB962C8B-B14F-4D97-AF65-F5344CB8AC3E}">
        <p14:creationId xmlns:p14="http://schemas.microsoft.com/office/powerpoint/2010/main" val="9721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79262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passare ad un livello </a:t>
            </a:r>
            <a:r>
              <a:rPr lang="it-IT" sz="3200" b="1" dirty="0"/>
              <a:t>MODERATE</a:t>
            </a:r>
            <a:r>
              <a:rPr lang="it-IT" sz="3200" dirty="0"/>
              <a:t> andrebbero implementati ulteriori controlli di sicurezza.</a:t>
            </a:r>
          </a:p>
          <a:p>
            <a:pPr algn="just"/>
            <a:r>
              <a:rPr lang="it-IT" sz="3200" dirty="0"/>
              <a:t>È stato stilato un documento nel quale è presente un elenco di controlli di implementare per raggiungere tale livello. </a:t>
            </a:r>
          </a:p>
          <a:p>
            <a:pPr algn="just"/>
            <a:endParaRPr lang="it-IT" sz="3200" b="1" dirty="0"/>
          </a:p>
          <a:p>
            <a:pPr algn="just"/>
            <a:r>
              <a:rPr lang="it-IT" sz="3600" dirty="0"/>
              <a:t>Tra i principali…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/>
              <a:t>AC-2(3) : </a:t>
            </a:r>
            <a:r>
              <a:rPr lang="en-US" sz="3600" dirty="0"/>
              <a:t>DISABLE INACTIVE ACCOUNT </a:t>
            </a:r>
            <a:r>
              <a:rPr lang="en-US" sz="3600" i="1" dirty="0"/>
              <a:t>(</a:t>
            </a:r>
            <a:r>
              <a:rPr lang="en-US" sz="3600" i="1" dirty="0" err="1"/>
              <a:t>disabilitazione</a:t>
            </a:r>
            <a:r>
              <a:rPr lang="en-US" sz="3600" i="1" dirty="0"/>
              <a:t> </a:t>
            </a:r>
            <a:r>
              <a:rPr lang="en-US" sz="3600" i="1" dirty="0" err="1"/>
              <a:t>automatica</a:t>
            </a:r>
            <a:r>
              <a:rPr lang="en-US" sz="3600" i="1" dirty="0"/>
              <a:t> di account </a:t>
            </a:r>
            <a:r>
              <a:rPr lang="en-US" sz="3600" i="1" dirty="0" err="1"/>
              <a:t>inattivi</a:t>
            </a:r>
            <a:r>
              <a:rPr lang="en-US" sz="3600" i="1" dirty="0"/>
              <a:t>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AC-11:</a:t>
            </a:r>
            <a:r>
              <a:rPr lang="it-IT" sz="3600" dirty="0"/>
              <a:t> SESSION LOCK </a:t>
            </a:r>
            <a:r>
              <a:rPr lang="it-IT" sz="3600" i="1" dirty="0"/>
              <a:t>(blocco della sessione per inattività)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IA-2(3): </a:t>
            </a:r>
            <a:r>
              <a:rPr lang="en-US" sz="3600" dirty="0"/>
              <a:t>LOCAL ACCESS TO PRIVILEGED ACCOUNT </a:t>
            </a:r>
            <a:r>
              <a:rPr lang="en-US" sz="3600" i="1" dirty="0"/>
              <a:t>(</a:t>
            </a:r>
            <a:r>
              <a:rPr lang="en-US" sz="3600" i="1" dirty="0" err="1"/>
              <a:t>autenticazione</a:t>
            </a:r>
            <a:r>
              <a:rPr lang="en-US" sz="3600" i="1" dirty="0"/>
              <a:t> a due </a:t>
            </a:r>
            <a:r>
              <a:rPr lang="en-US" sz="3600" i="1" dirty="0" err="1"/>
              <a:t>fattori</a:t>
            </a:r>
            <a:r>
              <a:rPr lang="en-US" sz="3600" i="1" dirty="0"/>
              <a:t> per </a:t>
            </a:r>
            <a:r>
              <a:rPr lang="en-US" sz="3600" i="1" dirty="0" err="1"/>
              <a:t>utenti</a:t>
            </a:r>
            <a:r>
              <a:rPr lang="en-US" sz="3600" i="1" dirty="0"/>
              <a:t> </a:t>
            </a:r>
            <a:r>
              <a:rPr lang="en-US" sz="3600" i="1" dirty="0" err="1"/>
              <a:t>privilegiati</a:t>
            </a:r>
            <a:r>
              <a:rPr lang="en-US" sz="3600" i="1" dirty="0"/>
              <a:t> </a:t>
            </a:r>
            <a:r>
              <a:rPr lang="en-US" sz="3600" i="1" dirty="0" err="1"/>
              <a:t>su</a:t>
            </a:r>
            <a:r>
              <a:rPr lang="en-US" sz="3600" i="1" dirty="0"/>
              <a:t> rete locale)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SC-17: </a:t>
            </a:r>
            <a:r>
              <a:rPr lang="it-IT" sz="3600" dirty="0"/>
              <a:t>PUBLIC KEY INFRASTRUCTURE CERTIFICATES </a:t>
            </a:r>
            <a:r>
              <a:rPr lang="it-IT" sz="3600" i="1" dirty="0"/>
              <a:t>(il sistema richiede certificati firmati da CA </a:t>
            </a:r>
            <a:r>
              <a:rPr lang="it-IT" sz="3600" i="1" dirty="0" err="1"/>
              <a:t>trusted</a:t>
            </a:r>
            <a:r>
              <a:rPr lang="it-IT" sz="3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4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2E2533BC-048B-FD4C-8AF2-5B346898D4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36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54492" y="3544864"/>
            <a:ext cx="10633390" cy="781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8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una funzione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Decimazione e oversampling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 brano musicale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Ritaglia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Tracciamento del contorno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una figura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4005539" y="375689"/>
            <a:ext cx="6589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Funzionalità.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37985865-AF60-7041-84E7-941E89A7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6400"/>
            <a:ext cx="11372424" cy="10489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1983816" y="4212156"/>
            <a:ext cx="10633390" cy="67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il pulsante “Seleziona un’immagine” è possibile aprire una finestra per la selezione di un file immagine da importare.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Una volta importato il file, questo sarà visualizzato nella sezione in basso.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su uno dei tre pulsanti sulla destra sarà aperta la relativa finestra per effettuare l’elaborazione corrispondente.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519027" y="151913"/>
            <a:ext cx="7562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Elaborazioni di</a:t>
            </a:r>
          </a:p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un’immagine.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9BA195D-5E5C-2544-8994-2BC70D08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238" r="1650" b="2012"/>
          <a:stretch/>
        </p:blipFill>
        <p:spPr>
          <a:xfrm>
            <a:off x="0" y="-1"/>
            <a:ext cx="9875520" cy="13718883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36425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4282476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282477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737" r="-550" b="62779"/>
          <a:stretch/>
        </p:blipFill>
        <p:spPr>
          <a:xfrm>
            <a:off x="-282577" y="6413801"/>
            <a:ext cx="24942800" cy="735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1ACAF17-29C6-F145-8B51-AB14077F46E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626410" y="468379"/>
            <a:ext cx="11124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Ritaglia un’immagine.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37969" y="4057552"/>
            <a:ext cx="7689016" cy="76527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Una volta cliccato il pulsante “Ritaglia l’immagine” nella finestra precedente, verrà aperta una finestra in cui è possibile selezionare una porzione di immagine.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selezione avviene cliccando sul pulsante sinistro del mouse e trascinando il puntatore. Una volta sollevato il dito dal pulsante, verrà prelevata la porzione di immagine e aggiornata la visualizzazione nella finestra precedente.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3550"/>
          <a:stretch/>
        </p:blipFill>
        <p:spPr>
          <a:xfrm>
            <a:off x="9841832" y="2527370"/>
            <a:ext cx="14535818" cy="11188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005228" y="0"/>
            <a:ext cx="932189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</a:t>
            </a:r>
          </a:p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soluzione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787334" y="3226354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A9A8B0DB-83AB-C14F-B484-ADB6691000BB}"/>
              </a:ext>
            </a:extLst>
          </p:cNvPr>
          <p:cNvSpPr>
            <a:spLocks/>
          </p:cNvSpPr>
          <p:nvPr/>
        </p:nvSpPr>
        <p:spPr bwMode="auto">
          <a:xfrm>
            <a:off x="13480733" y="2290285"/>
            <a:ext cx="837088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4F5997-6A93-DC43-944E-B726AD2BB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88" y="0"/>
            <a:ext cx="13073216" cy="137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3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8091052-DDC5-9648-BAA9-815C1776353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0" y="0"/>
            <a:ext cx="24377650" cy="13716000"/>
          </a:xfrm>
        </p:spPr>
      </p:pic>
      <p:sp>
        <p:nvSpPr>
          <p:cNvPr id="22" name="Rectangle 21"/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BDC3-6212-CB41-972B-D2ABE5C577AC}"/>
              </a:ext>
            </a:extLst>
          </p:cNvPr>
          <p:cNvSpPr txBox="1"/>
          <p:nvPr/>
        </p:nvSpPr>
        <p:spPr>
          <a:xfrm>
            <a:off x="8718716" y="8339792"/>
            <a:ext cx="6929782" cy="545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60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CENNI TEORICI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49F9-798C-A147-B237-F94BA19F79ED}"/>
              </a:ext>
            </a:extLst>
          </p:cNvPr>
          <p:cNvSpPr txBox="1"/>
          <p:nvPr/>
        </p:nvSpPr>
        <p:spPr>
          <a:xfrm>
            <a:off x="1246157" y="4074527"/>
            <a:ext cx="218748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INTERPOLAZIONE</a:t>
            </a:r>
          </a:p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3436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2D96-B41D-AC47-9B10-F40641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58" y="5357171"/>
            <a:ext cx="9994900" cy="756920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37187"/>
            <a:ext cx="20888047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valore interpolato in un punto di query si basa sull'interpolazione lineare dei valori nei punti della griglia che sono adiacenti in ciascuna rispettiva dimensione.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130866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5170BF-3EA0-184B-A2C9-9CB165D5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45" y="9103026"/>
            <a:ext cx="11199360" cy="423975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84066"/>
            <a:ext cx="20888047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campionamento è una tecnica che consiste nel convertire un segnale continuo nel tempo oppure nello spazio in un segnale discreto, valutandone l'ampiezza a intervalli temporali o spaziali solitamente regolari.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 questo modo, a seguito di una successiva operazione di quantizzazione e conversione, è possibile ottenere una stringa digitale (discreta nel tempo o nello spazio e nell'ampiezza) che approssimi quella continua originaria.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tempo T che intercorre tra una valutazione e l'altra è detto intervallo spaziale o temporale di campionamento. La frequenza di campionamento 1/T è invece il reciproco dell'intervallo spaziale o temporale di campionamento.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20597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Campionamento di un segnale</a:t>
            </a:r>
          </a:p>
        </p:txBody>
      </p:sp>
    </p:spTree>
    <p:extLst>
      <p:ext uri="{BB962C8B-B14F-4D97-AF65-F5344CB8AC3E}">
        <p14:creationId xmlns:p14="http://schemas.microsoft.com/office/powerpoint/2010/main" val="2738015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44801" y="4604436"/>
            <a:ext cx="20888047" cy="72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l'interpolazione di una serie di valori con una funzione polinomiale che passa per i punti dati. 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un caso particolare di approssimazione tramite polinomi, dove il vettore degli scarti r, ovvero il vettore dei quadrati della distanza tra il valore dato in un nodo e il valore del polinomio approssimante in quel nodo, è nullo. </a:t>
            </a: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Mentre per l'approssimazione polinomiale si vuole trovare un polinomio che approssima i valori dati con un errore minimo, nell'interpolazione si vuole trovare il polinomio che passa esattamente per quei punti.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Sebbene il polinomio di interpolazione assuma il valore esatto nei nodi dati, all’aumentare del grado esso tenderà ad oscillare maggiormente tra un punto e l'altro, dando quindi una previsione del valore in quelle aree che sarà peggiore di quella data da un polinomio di grado inferiore.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18144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Interpolazione polinomiale</a:t>
            </a:r>
          </a:p>
        </p:txBody>
      </p:sp>
    </p:spTree>
    <p:extLst>
      <p:ext uri="{BB962C8B-B14F-4D97-AF65-F5344CB8AC3E}">
        <p14:creationId xmlns:p14="http://schemas.microsoft.com/office/powerpoint/2010/main" val="37641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6019492-6A57-7544-90FC-4CAE5401FD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-87" b="1778"/>
          <a:stretch/>
        </p:blipFill>
        <p:spPr>
          <a:xfrm>
            <a:off x="0" y="3681593"/>
            <a:ext cx="24063584" cy="7440167"/>
          </a:xfrm>
        </p:spPr>
      </p:pic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864938" y="841515"/>
            <a:ext cx="47064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OAuth 2.0.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4239004"/>
            <a:ext cx="23557831" cy="66213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framework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 è un protocollo che consente a un utente di concedere a un sito Web o un'applicazione di terze parti l'accesso alle risorse protette dell'utente, senza necessariamente rivelare le proprie credenziali a lungo termine o addirittura la propria identità.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OAuth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separa il ruolo del client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OAuth il client richiede l'accesso ad una risorsa e riceve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set di credenziali diverso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Invece di utilizzare le credenziali del proprietario per accedere alle risorse protette, il client ottiene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di accesso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ovvero una stringa in cui sono specificati anche l’ambito di applicazione (scope), la durata e altri attributi di accesso specifici. I token di accesso vengono rilasciati al client da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server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l'approvazione del proprietario della risorsa. Quindi il client utilizza il token di accesso per accedere alle risorse protette.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21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421574"/>
            <a:ext cx="23557831" cy="94529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 di sopra del framework autorizzativo OAuth 2.0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dell’utente. OIDC utilizza 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registrazione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presso un fornitore di servizi è semplificata poiché le informazioni di base del profilo come l'indirizzo e-mail, il nome, la data di nascita, ecc. possono essere precompilate, ricavandole da un OpenID identity provider. 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anche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autenticazione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risulta semplificata poiché l'utente non deve ricordare molteplici credenziali, evitando così anche di indurlo a riutilizzare una stessa password per ogni servizio, comportando un rischio per la sicurezza. La verifica dell'identità avviene sul provider OpenID scelto dall'utente.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l'utente può decidere quali informazioni personali l'identity provider debba trasmettere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al singolo fornitore di servizi.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1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707955"/>
            <a:ext cx="23557831" cy="920258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 causa delle sue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dimensioni ridotte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 JWT può essere trasmesso rapidamente ad esempio tramite un parametro POST. Inoltre non è necessario comunicare con un server per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convalidare il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coppie di chiavi pubblica / privata, la firma certifica anche che solo la parte che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 Bisogna tener presente che tutti sono in grado di vederne il contenuto, che è memorizzato in plain text, e 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3307798" y="3310183"/>
            <a:ext cx="10158924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 JWT contengono delle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(o claim)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sono dichiarazioni (come nome o indirizzo e-mail) su un'entità (in genere, l'utente) e metadati aggiuntivi. </a:t>
            </a: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La specifica OpenID Connect definisce una serie di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standard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includono nome, email, sesso, data di nascita e così via, ma si possono anche creare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personalizzate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/>
            <a:endParaRPr lang="en-US" sz="40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In questo esempio vediamo le attestazioni Isssuer (iss), Subject (sub), Audience (aud), Issued at (iat) ed Expiration time (exp).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2557226" y="-25122"/>
            <a:ext cx="94865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D51AE2-5E5F-764C-AC9E-702630D2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r="50163"/>
          <a:stretch/>
        </p:blipFill>
        <p:spPr>
          <a:xfrm>
            <a:off x="0" y="0"/>
            <a:ext cx="6761747" cy="103763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23EE6-D05A-E042-81D5-327C98FA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499" b="43476"/>
          <a:stretch/>
        </p:blipFill>
        <p:spPr>
          <a:xfrm>
            <a:off x="0" y="7361946"/>
            <a:ext cx="7976990" cy="634955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060619-ED2C-8D41-84FC-1D5D5D01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43" r="20965"/>
          <a:stretch/>
        </p:blipFill>
        <p:spPr>
          <a:xfrm>
            <a:off x="6546051" y="3595137"/>
            <a:ext cx="6011175" cy="752461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662E14-A79C-D249-AF8D-D61F29F00AB5}"/>
              </a:ext>
            </a:extLst>
          </p:cNvPr>
          <p:cNvSpPr>
            <a:spLocks/>
          </p:cNvSpPr>
          <p:nvPr/>
        </p:nvSpPr>
        <p:spPr bwMode="auto">
          <a:xfrm>
            <a:off x="12703098" y="1007889"/>
            <a:ext cx="91948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ID Token Auth0.</a:t>
            </a:r>
          </a:p>
        </p:txBody>
      </p:sp>
    </p:spTree>
    <p:extLst>
      <p:ext uri="{BB962C8B-B14F-4D97-AF65-F5344CB8AC3E}">
        <p14:creationId xmlns:p14="http://schemas.microsoft.com/office/powerpoint/2010/main" val="222118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32841</TotalTime>
  <Words>2229</Words>
  <Application>Microsoft Macintosh PowerPoint</Application>
  <PresentationFormat>Personalizzato</PresentationFormat>
  <Paragraphs>224</Paragraphs>
  <Slides>33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4" baseType="lpstr">
      <vt:lpstr>Arial</vt:lpstr>
      <vt:lpstr>Calibri</vt:lpstr>
      <vt:lpstr>Lato Light</vt:lpstr>
      <vt:lpstr>Montserrat</vt:lpstr>
      <vt:lpstr>Montserrat Black</vt:lpstr>
      <vt:lpstr>Open Sans Light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6440</cp:revision>
  <dcterms:created xsi:type="dcterms:W3CDTF">2014-11-12T21:47:38Z</dcterms:created>
  <dcterms:modified xsi:type="dcterms:W3CDTF">2021-02-18T21:45:48Z</dcterms:modified>
  <cp:category/>
</cp:coreProperties>
</file>